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Abril Fatface"/>
      <p:regular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6.xml"/><Relationship Id="rId32" Type="http://schemas.openxmlformats.org/officeDocument/2006/relationships/font" Target="fonts/AbrilFatfac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Quicksan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23404e8e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23404e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23404e8e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23404e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23404e8e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23404e8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23404e8e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23404e8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23404e8e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23404e8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23404e8e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23404e8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223404e8e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223404e8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223404e8e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223404e8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223404e8e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223404e8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41b025df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41b025d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85a96dc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85a96d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824a799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824a7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0824a799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0824a7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41b025df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541b025d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41b025df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41b025d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85a96dc2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85a96dc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223404e8e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223404e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223404e8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223404e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23404e8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23404e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23404e8e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23404e8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23404e8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23404e8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1351100" y="771900"/>
            <a:ext cx="5832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51100" y="248580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910425" y="1051950"/>
            <a:ext cx="5321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Font typeface="Abril Fatface"/>
              <a:buChar char="▫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◦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●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○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●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○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814275" y="892575"/>
            <a:ext cx="1708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7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6049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2201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523150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5316438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7109725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4122925"/>
            <a:ext cx="9144000" cy="10206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21175" y="4089494"/>
            <a:ext cx="75957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CAPTION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5203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C0CAFC"/>
              </a:buClr>
              <a:buSzPts val="2200"/>
              <a:buFont typeface="Raleway"/>
              <a:buChar char="▫"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BDECE5"/>
              </a:buClr>
              <a:buSzPts val="2200"/>
              <a:buFont typeface="Raleway"/>
              <a:buChar char="◦"/>
              <a:defRPr sz="2200">
                <a:latin typeface="Raleway"/>
                <a:ea typeface="Raleway"/>
                <a:cs typeface="Raleway"/>
                <a:sym typeface="Raleway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UQap14VUAjc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albertolacalle.com/diseno-iteracion.ht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luidui.com/editor/live/preview/cF8xMGI0MDlmODQ2MTMxY2VhM2ZmZjdmY2JmYjRkNWJhNA==" TargetMode="External"/><Relationship Id="rId4" Type="http://schemas.openxmlformats.org/officeDocument/2006/relationships/hyperlink" Target="https://moqups.com/" TargetMode="External"/><Relationship Id="rId5" Type="http://schemas.openxmlformats.org/officeDocument/2006/relationships/hyperlink" Target="https://mockflow.com/samples/" TargetMode="External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arvelapp.com/pop/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Diseños de interfaces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Tabs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Dividir el contenido en diferentes pestañas sobre la misma pantalla.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Mostrar </a:t>
            </a:r>
            <a:r>
              <a:rPr lang="en" sz="1400"/>
              <a:t>únicamente</a:t>
            </a:r>
            <a:r>
              <a:rPr lang="en" sz="1400"/>
              <a:t> el contenido de una pestaña a la vez.</a:t>
            </a:r>
            <a:endParaRPr sz="1400"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800" y="2137753"/>
            <a:ext cx="5432101" cy="221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67375" y="1048150"/>
            <a:ext cx="2139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Thing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Organización de los elementos de “call to action”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Mantener las convenciones que los usuarios acostumbran.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Evitar dispersiones en las acciones de la página.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Groups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Mostrar los botones como pequeños grupos organizados y relacionados entre </a:t>
            </a:r>
            <a:r>
              <a:rPr lang="en" sz="1400"/>
              <a:t>sí</a:t>
            </a:r>
            <a:r>
              <a:rPr lang="en" sz="1400"/>
              <a:t>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Si hay más de 4 acciones, es preferible crear diferentes grupos de botones.</a:t>
            </a:r>
            <a:endParaRPr sz="1400"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400" y="2188025"/>
            <a:ext cx="5767751" cy="15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Hover Tools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Crear herramientas que solo se </a:t>
            </a:r>
            <a:r>
              <a:rPr lang="en" sz="1400"/>
              <a:t>despliegan</a:t>
            </a:r>
            <a:r>
              <a:rPr lang="en" sz="1400"/>
              <a:t> al momento en el que se encuentra en “focus” la sección que en la </a:t>
            </a:r>
            <a:r>
              <a:rPr lang="en" sz="1400"/>
              <a:t>cual</a:t>
            </a:r>
            <a:r>
              <a:rPr lang="en" sz="1400"/>
              <a:t> tienen inferencia.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Si hay listados, crear las herramientas para cada item.</a:t>
            </a:r>
            <a:endParaRPr sz="14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50" y="1654025"/>
            <a:ext cx="3867699" cy="16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588" y="3233100"/>
            <a:ext cx="3610625" cy="17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Menu Items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Las etiquetas de los menús cambian dinámicamente para mostrar al usuario que es lo que exactamente puede hacer con la opción.</a:t>
            </a:r>
            <a:endParaRPr sz="1400"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48340" l="34577" r="22777" t="31441"/>
          <a:stretch/>
        </p:blipFill>
        <p:spPr>
          <a:xfrm>
            <a:off x="3540849" y="2316299"/>
            <a:ext cx="5288102" cy="1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967375" y="1048150"/>
            <a:ext cx="2139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Showing Complex Data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Tipos de elementos que comunican más de forma visual que escrita.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Se debe evitar el exceso de gráficas que agobien al usuario.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Existen diferentes tipos de organización de los modelos.</a:t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Spotlight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Resaltar un serie de datos en la pantalla.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No perder el resto de la información sobre la misma pantalla.</a:t>
            </a:r>
            <a:endParaRPr sz="1400"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40880" l="35520" r="11137" t="30477"/>
          <a:stretch/>
        </p:blipFill>
        <p:spPr>
          <a:xfrm>
            <a:off x="3685625" y="2193675"/>
            <a:ext cx="5187773" cy="15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Plus Detail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Agregar la información principal del gráfico en la pantalla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Colocar un panel (Depende del </a:t>
            </a:r>
            <a:r>
              <a:rPr lang="en" sz="1400"/>
              <a:t>patrón</a:t>
            </a:r>
            <a:r>
              <a:rPr lang="en" sz="1400"/>
              <a:t> de organización) para realizar interacción con el gráfico.</a:t>
            </a:r>
            <a:endParaRPr sz="1400"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40158" l="31053" r="15060" t="22055"/>
          <a:stretch/>
        </p:blipFill>
        <p:spPr>
          <a:xfrm>
            <a:off x="3699700" y="1962025"/>
            <a:ext cx="5129251" cy="20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Sortable Table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Dar la posibilidad a las tablas de organizar y filtrar sus items de manera interactiva.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Dar la posibilidad de organización de la forma más minimalista posible.</a:t>
            </a:r>
            <a:endParaRPr sz="1400"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63" y="2182550"/>
            <a:ext cx="50958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536449" y="3562388"/>
            <a:ext cx="548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3248150" y="269450"/>
            <a:ext cx="74982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Profesionales</a:t>
            </a:r>
            <a:endParaRPr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Adobe Illustrator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Adobe Photoshop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lang="en" sz="1800" u="sng">
                <a:latin typeface="Quicksand"/>
                <a:ea typeface="Quicksand"/>
                <a:cs typeface="Quicksand"/>
                <a:sym typeface="Quicksand"/>
                <a:hlinkClick r:id="rId3"/>
              </a:rPr>
              <a:t>Adobe XD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651" y="1802069"/>
            <a:ext cx="4654107" cy="261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type="title"/>
          </p:nvPr>
        </p:nvSpPr>
        <p:spPr>
          <a:xfrm>
            <a:off x="911425" y="1210325"/>
            <a:ext cx="2987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Herramientas modernas de prototipado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Reconocer los tipos de patrones de interfaces gŕaficas.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 algunos ejemplos de patrones de algunos tipo.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Conocer algunas herramientas de </a:t>
            </a:r>
            <a:r>
              <a:rPr lang="en" sz="1800"/>
              <a:t>prototipado</a:t>
            </a:r>
            <a:r>
              <a:rPr lang="en" sz="1800"/>
              <a:t>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Culminar las entrevistas de requerimientos.</a:t>
            </a:r>
            <a:endParaRPr sz="1800"/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es un prototipo?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idx="4294967295" type="body"/>
          </p:nvPr>
        </p:nvSpPr>
        <p:spPr>
          <a:xfrm>
            <a:off x="3364575" y="1448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Char char="▫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Los prototipos son una representación limitada de un producto, permite a las partes probarlo en situaciones reales o explorar su uso, creando así un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proceso de diseño de iteración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 que genera calidad.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Un prototipo puede ser cualquier cosa, desde un trozo de papel con sencillos dibujos a un complejo software.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1101500" y="1048150"/>
            <a:ext cx="19434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Prototipado en sus comienzos</a:t>
            </a:r>
            <a:endParaRPr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idx="4294967295" type="body"/>
          </p:nvPr>
        </p:nvSpPr>
        <p:spPr>
          <a:xfrm>
            <a:off x="3319150" y="7493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Definición de layout a mano</a:t>
            </a:r>
            <a:endParaRPr i="1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Limitaciones de interacción</a:t>
            </a:r>
            <a:endParaRPr i="1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Tamaño de las peticiones a los servidores</a:t>
            </a:r>
            <a:endParaRPr i="1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Falta de herramientas de prototipado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2748" l="8927" r="54813" t="1162"/>
          <a:stretch/>
        </p:blipFill>
        <p:spPr>
          <a:xfrm>
            <a:off x="4761488" y="1938175"/>
            <a:ext cx="2058374" cy="28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959100" y="1459200"/>
            <a:ext cx="27948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Herramientas modernas de prototipado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536449" y="3562388"/>
            <a:ext cx="548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3385675" y="138094"/>
            <a:ext cx="74982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Básicos</a:t>
            </a:r>
            <a:endParaRPr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Char char="●"/>
            </a:pPr>
            <a:r>
              <a:rPr lang="en" sz="18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FluidUI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Char char="●"/>
            </a:pPr>
            <a:r>
              <a:rPr lang="en" sz="18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MoqUps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Char char="●"/>
            </a:pPr>
            <a:r>
              <a:rPr lang="en" sz="18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Mockflow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8550" y="1724069"/>
            <a:ext cx="4198463" cy="302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1011650" y="1182700"/>
            <a:ext cx="22170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Herramientas modernas de prototipado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36449" y="3562388"/>
            <a:ext cx="548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3281975" y="935544"/>
            <a:ext cx="74982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Manuales</a:t>
            </a:r>
            <a:endParaRPr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lang="en" sz="1800" u="sng">
                <a:latin typeface="Quicksand"/>
                <a:ea typeface="Quicksand"/>
                <a:cs typeface="Quicksand"/>
                <a:sym typeface="Quicksand"/>
                <a:hlinkClick r:id="rId3"/>
              </a:rPr>
              <a:t>POP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(Prototyping on Paper)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13140" l="0" r="0" t="14301"/>
          <a:stretch/>
        </p:blipFill>
        <p:spPr>
          <a:xfrm>
            <a:off x="3837675" y="2060200"/>
            <a:ext cx="4173351" cy="22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de navegación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Reducir la complejidad de navegación del usuario.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Cantidad de clicks en la interfaz para llegar a una pantalla.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Mantener las distancias cortas entre las diferentes opciones.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Reducir el costo de conocimiento del usuario</a:t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Entry Point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396850" y="599950"/>
            <a:ext cx="4732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Presentar pocos puntos en la interfaz y hacerlos lo más descriptivos posibles.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Incrementa la confianza del usuario con las opciones expuestas.	</a:t>
            </a:r>
            <a:endParaRPr sz="1400"/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00" y="1671600"/>
            <a:ext cx="3819814" cy="32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 Panel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396850" y="676150"/>
            <a:ext cx="4732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Usar una única pantalla para las operaciones del usuario.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Muestre </a:t>
            </a:r>
            <a:r>
              <a:rPr lang="en" sz="1400"/>
              <a:t>únicamente</a:t>
            </a:r>
            <a:r>
              <a:rPr lang="en" sz="1400"/>
              <a:t> una pantalla auxiliar sin opciones de navegación.	</a:t>
            </a:r>
            <a:endParaRPr sz="1400"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601" y="1775275"/>
            <a:ext cx="4425050" cy="29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 Menus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396850" y="599950"/>
            <a:ext cx="4732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Mostrar muchas opciones en una sola página a partir de menus drop-down.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Organizar las opciones por </a:t>
            </a:r>
            <a:r>
              <a:rPr lang="en" sz="1400"/>
              <a:t>categorías</a:t>
            </a:r>
            <a:r>
              <a:rPr lang="en" sz="1400"/>
              <a:t> coherentes	</a:t>
            </a:r>
            <a:endParaRPr sz="1400"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750" y="1729575"/>
            <a:ext cx="4971698" cy="2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967375" y="1048150"/>
            <a:ext cx="2139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Organización de páginas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Se hacen cargo de las jerarquías visuales, los flujos y las vistas dinámicas.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Incrementar la importancia de ciertos contenidos.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Crear relaciones entre los elementos de las páginas.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Framework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396850" y="599950"/>
            <a:ext cx="4732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Usar la misma plantilla para todas las páginas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La plantilla debe ser lo suficientemente flexible para “parecer” otro diseño</a:t>
            </a:r>
            <a:endParaRPr sz="1400"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0" y="1813450"/>
            <a:ext cx="5676550" cy="18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028700" y="1054975"/>
            <a:ext cx="20250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Stage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396850" y="599950"/>
            <a:ext cx="54321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Guiar al usuario a una parte específica de la aplicación usando la mayoría de la interfaz en la funcionalidad más importante.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Las herramientas auxiliares se deben colocar alrededor sin molestar el área de trabajo.</a:t>
            </a:r>
            <a:endParaRPr sz="14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900" y="1955200"/>
            <a:ext cx="4426601" cy="29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oriz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